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4" r:id="rId6"/>
    <p:sldId id="265" r:id="rId7"/>
    <p:sldId id="262" r:id="rId8"/>
    <p:sldId id="266" r:id="rId9"/>
  </p:sldIdLst>
  <p:sldSz cx="14630400" cy="8229600"/>
  <p:notesSz cx="8229600" cy="14630400"/>
  <p:embeddedFontLst>
    <p:embeddedFont>
      <p:font typeface="Montserrat" panose="00000500000000000000" pitchFamily="2" charset="0"/>
      <p:regular r:id="rId11"/>
      <p:bold r:id="rId12"/>
    </p:embeddedFont>
    <p:embeddedFont>
      <p:font typeface="Segoe UI Variable Small Semibol" pitchFamily="2" charset="0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96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8051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81594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PDF Analyzer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853577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Semantic Chunking, Summarization &amp; Chat over PDFs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44400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Presented by Pratham Israni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6244709" y="5050631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0" name="Picture 9" descr="A white background with black dots&#10;&#10;AI-generated content may be incorrect.">
            <a:extLst>
              <a:ext uri="{FF2B5EF4-FFF2-40B4-BE49-F238E27FC236}">
                <a16:creationId xmlns:a16="http://schemas.microsoft.com/office/drawing/2014/main" id="{70F40251-E531-B5A9-EE75-E6DDB486C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9442" y="6934019"/>
            <a:ext cx="4210638" cy="129558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1041" y="48824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Unsolved Problem of Semantic PDF Chunking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468377" y="2017967"/>
            <a:ext cx="7627382" cy="5723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latin typeface="Segoe UI Variable Small Semibol" pitchFamily="2" charset="0"/>
              </a:rPr>
              <a:t>Scientific papers have inconsistent formatting</a:t>
            </a:r>
            <a:r>
              <a:rPr lang="en-US" sz="1600" b="1" dirty="0">
                <a:latin typeface="Segoe UI Variable Small Semibol" pitchFamily="2" charset="0"/>
              </a:rPr>
              <a:t>: </a:t>
            </a:r>
            <a:r>
              <a:rPr lang="en-US" sz="1600" dirty="0">
                <a:latin typeface="Segoe UI Variable Small Semibol" pitchFamily="2" charset="0"/>
              </a:rPr>
              <a:t>Some use bold titles, some ALL CAPS, some numbered. There’s </a:t>
            </a:r>
            <a:r>
              <a:rPr lang="en-US" sz="1600" b="1" dirty="0">
                <a:latin typeface="Segoe UI Variable Small Semibol" pitchFamily="2" charset="0"/>
              </a:rPr>
              <a:t>no standard rule</a:t>
            </a:r>
            <a:r>
              <a:rPr lang="en-US" sz="1600" dirty="0">
                <a:latin typeface="Segoe UI Variable Small Semibol" pitchFamily="2" charset="0"/>
              </a:rPr>
              <a:t> that applies across all documents.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 dirty="0">
              <a:latin typeface="Segoe UI Variable Small Semibol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 Variable Small Semibol" pitchFamily="2" charset="0"/>
              </a:rPr>
              <a:t>Visual layout ≠ semantic structure</a:t>
            </a:r>
            <a:r>
              <a:rPr lang="en-US" sz="1600" b="1" dirty="0">
                <a:latin typeface="Segoe UI Variable Small Semibol" pitchFamily="2" charset="0"/>
              </a:rPr>
              <a:t>: </a:t>
            </a:r>
            <a:r>
              <a:rPr lang="en-US" sz="1600" dirty="0">
                <a:latin typeface="Segoe UI Variable Small Semibol" pitchFamily="2" charset="0"/>
              </a:rPr>
              <a:t>PDFs often have multi-column text, figures, footnotes, or headers that break traditional regex or positional logic.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 dirty="0">
              <a:latin typeface="Segoe UI Variable Small Semibol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 Variable Small Semibol" pitchFamily="2" charset="0"/>
              </a:rPr>
              <a:t>No existing AI can chunk PDFs semantically at scale</a:t>
            </a:r>
            <a:r>
              <a:rPr lang="en-US" sz="1600" b="1" dirty="0">
                <a:latin typeface="Segoe UI Variable Small Semibol" pitchFamily="2" charset="0"/>
              </a:rPr>
              <a:t>: </a:t>
            </a:r>
            <a:r>
              <a:rPr lang="en-US" sz="1600" dirty="0">
                <a:latin typeface="Segoe UI Variable Small Semibol" pitchFamily="2" charset="0"/>
              </a:rPr>
              <a:t>Even advanced LLMs (GPT, Claude, etc.) </a:t>
            </a:r>
            <a:r>
              <a:rPr lang="en-US" sz="1600" b="1" dirty="0">
                <a:latin typeface="Segoe UI Variable Small Semibol" pitchFamily="2" charset="0"/>
              </a:rPr>
              <a:t>can't semantically segment entire PDFs</a:t>
            </a:r>
            <a:r>
              <a:rPr lang="en-US" sz="1600" dirty="0">
                <a:latin typeface="Segoe UI Variable Small Semibol" pitchFamily="2" charset="0"/>
              </a:rPr>
              <a:t> into meaningful sections without manual prompt engineering.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 dirty="0">
              <a:latin typeface="Segoe UI Variable Small Semibol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 Variable Small Semibol" pitchFamily="2" charset="0"/>
              </a:rPr>
              <a:t>Regex and heuristics fail beyond 50%: </a:t>
            </a:r>
            <a:r>
              <a:rPr lang="en-US" sz="1600" dirty="0">
                <a:latin typeface="Segoe UI Variable Small Semibol" pitchFamily="2" charset="0"/>
              </a:rPr>
              <a:t>Your current rule-based </a:t>
            </a:r>
            <a:r>
              <a:rPr lang="en-US" sz="1600" dirty="0" err="1">
                <a:latin typeface="Segoe UI Variable Small Semibol" pitchFamily="2" charset="0"/>
              </a:rPr>
              <a:t>chunker</a:t>
            </a:r>
            <a:r>
              <a:rPr lang="en-US" sz="1600" dirty="0">
                <a:latin typeface="Segoe UI Variable Small Semibol" pitchFamily="2" charset="0"/>
              </a:rPr>
              <a:t> handles standard papers, but fails for non-standard formats — proving that handcrafted logic isn’t scalable.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 dirty="0">
              <a:latin typeface="Segoe UI Variable Small Semibol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 Variable Small Semibol" pitchFamily="2" charset="0"/>
              </a:rPr>
              <a:t>Poor chunking = poor AI understanding</a:t>
            </a:r>
            <a:r>
              <a:rPr lang="en-US" sz="1600" b="1" dirty="0">
                <a:latin typeface="Segoe UI Variable Small Semibol" pitchFamily="2" charset="0"/>
              </a:rPr>
              <a:t>: </a:t>
            </a:r>
            <a:r>
              <a:rPr lang="en-US" sz="1600" dirty="0">
                <a:latin typeface="Segoe UI Variable Small Semibol" pitchFamily="2" charset="0"/>
              </a:rPr>
              <a:t>If chunks are misaligned, summarizers and chatbots lose context, resulting in weak answers or hallucinations.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 dirty="0">
              <a:latin typeface="Segoe UI Variable Small Semibol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 Variable Small Semibol" pitchFamily="2" charset="0"/>
              </a:rPr>
              <a:t>Still an open research problem:</a:t>
            </a:r>
            <a:r>
              <a:rPr lang="en-US" sz="1600" dirty="0">
                <a:latin typeface="Segoe UI Variable Small Semibol" pitchFamily="2" charset="0"/>
              </a:rPr>
              <a:t> Despite tools like </a:t>
            </a:r>
            <a:r>
              <a:rPr lang="en-US" sz="1600" dirty="0" err="1">
                <a:latin typeface="Segoe UI Variable Small Semibol" pitchFamily="2" charset="0"/>
              </a:rPr>
              <a:t>SciSpace</a:t>
            </a:r>
            <a:r>
              <a:rPr lang="en-US" sz="1600" dirty="0">
                <a:latin typeface="Segoe UI Variable Small Semibol" pitchFamily="2" charset="0"/>
              </a:rPr>
              <a:t> or Semantic Scholar, there’s no </a:t>
            </a:r>
            <a:r>
              <a:rPr lang="en-US" sz="1600" b="1" dirty="0">
                <a:latin typeface="Segoe UI Variable Small Semibol" pitchFamily="2" charset="0"/>
              </a:rPr>
              <a:t>generalized, open-source</a:t>
            </a:r>
            <a:r>
              <a:rPr lang="en-US" sz="1600" dirty="0">
                <a:latin typeface="Segoe UI Variable Small Semibol" pitchFamily="2" charset="0"/>
              </a:rPr>
              <a:t> solution for semantic chunking of arbitrary PDFs.</a:t>
            </a:r>
          </a:p>
          <a:p>
            <a:pPr>
              <a:lnSpc>
                <a:spcPts val="2700"/>
              </a:lnSpc>
            </a:pP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825" y="544354"/>
            <a:ext cx="6543556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Genesis of PDF Analyzer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692825" y="1670685"/>
            <a:ext cx="6380917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inspiration struck during a hackathon, not from the original problem statement but from observing the inefficiencies in processing PDFs. Research quickly confirmed the glaring absence of robust semantic chunking solutions.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92825" y="3115628"/>
            <a:ext cx="6380917" cy="1583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Initial attempts with GPT and regex covered about 50% of use cases, highlighting a core issue: the lack of a universal logic for all PDFs. This realization spurred the decision to develop a custom AI, designed to understand and chunk documents based on their true structural semantics.</a:t>
            </a:r>
            <a:endParaRPr lang="en-US" sz="1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279" y="1715214"/>
            <a:ext cx="6380917" cy="6380917"/>
          </a:xfrm>
          <a:prstGeom prst="rect">
            <a:avLst/>
          </a:prstGeom>
        </p:spPr>
      </p:pic>
      <p:pic>
        <p:nvPicPr>
          <p:cNvPr id="6" name="Picture 5" descr="A white background with black dots&#10;&#10;AI-generated content may be incorrect.">
            <a:extLst>
              <a:ext uri="{FF2B5EF4-FFF2-40B4-BE49-F238E27FC236}">
                <a16:creationId xmlns:a16="http://schemas.microsoft.com/office/drawing/2014/main" id="{2D87A1C5-F716-7EBB-F887-540D733F4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45196" y="6934019"/>
            <a:ext cx="604884" cy="12955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808" y="587812"/>
            <a:ext cx="7011710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Core Features &amp; Capabilities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45808" y="1714857"/>
            <a:ext cx="13138785" cy="340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PDF Analyzer integrates several key functionalities to deliver a seamless document interaction experience.</a:t>
            </a:r>
            <a:endParaRPr lang="en-US" sz="1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08" y="2295525"/>
            <a:ext cx="639247" cy="63924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5808" y="3201114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PDF Upload &amp; Parsing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45808" y="3679269"/>
            <a:ext cx="4201954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Effortless document ingestion and text extraction using PDF.js.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4104" y="2295525"/>
            <a:ext cx="639247" cy="63924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14104" y="3201114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Semantic Chunking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14104" y="3679269"/>
            <a:ext cx="4202073" cy="1022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Intelligent sectioning based on heading detection, content size, and regex patterns.</a:t>
            </a: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2520" y="2295525"/>
            <a:ext cx="639247" cy="63924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82520" y="3201114"/>
            <a:ext cx="2829997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Embedding Generation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82520" y="3679269"/>
            <a:ext cx="4201954" cy="1022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Xenova Transformers with an efficient caching mechanism for fast vector creation.</a:t>
            </a:r>
            <a:endParaRPr lang="en-US" sz="16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808" y="5234940"/>
            <a:ext cx="639247" cy="63924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5808" y="6140529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Summarization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45808" y="6618684"/>
            <a:ext cx="4201954" cy="1022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Concise summaries generated via OpenAI, with a robust Xenova fallback and batching for large documents.</a:t>
            </a:r>
            <a:endParaRPr lang="en-US" sz="16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14104" y="5234940"/>
            <a:ext cx="639247" cy="639247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14104" y="6140529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Interactive Chat</a:t>
            </a:r>
            <a:endParaRPr lang="en-US" sz="2200" dirty="0"/>
          </a:p>
        </p:txBody>
      </p:sp>
      <p:sp>
        <p:nvSpPr>
          <p:cNvPr id="18" name="Text 11"/>
          <p:cNvSpPr/>
          <p:nvPr/>
        </p:nvSpPr>
        <p:spPr>
          <a:xfrm>
            <a:off x="5214104" y="6618684"/>
            <a:ext cx="4202073" cy="1022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Contextual conversations powered by cosine similarity, vector search, and OpenAI responses.</a:t>
            </a:r>
            <a:endParaRPr lang="en-US" sz="1650" dirty="0"/>
          </a:p>
        </p:txBody>
      </p:sp>
      <p:pic>
        <p:nvPicPr>
          <p:cNvPr id="19" name="Picture 18" descr="A white background with black dots">
            <a:extLst>
              <a:ext uri="{FF2B5EF4-FFF2-40B4-BE49-F238E27FC236}">
                <a16:creationId xmlns:a16="http://schemas.microsoft.com/office/drawing/2014/main" id="{015E5674-EF04-60EB-15A9-58B9A786BE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21767" y="6934019"/>
            <a:ext cx="4210638" cy="129558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flowchart">
            <a:extLst>
              <a:ext uri="{FF2B5EF4-FFF2-40B4-BE49-F238E27FC236}">
                <a16:creationId xmlns:a16="http://schemas.microsoft.com/office/drawing/2014/main" id="{2B1F4457-CCA8-DE53-36CB-4E6807694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177" y="411586"/>
            <a:ext cx="13232026" cy="79061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E53BDE-E7FE-94B7-4FF2-7089AAE53035}"/>
              </a:ext>
            </a:extLst>
          </p:cNvPr>
          <p:cNvSpPr txBox="1"/>
          <p:nvPr/>
        </p:nvSpPr>
        <p:spPr>
          <a:xfrm>
            <a:off x="342455" y="173592"/>
            <a:ext cx="7962301" cy="1455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Flowchart Of </a:t>
            </a:r>
            <a:r>
              <a:rPr lang="en-US" sz="48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Summarization</a:t>
            </a: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and PDF Analyzer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479409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rocess">
            <a:extLst>
              <a:ext uri="{FF2B5EF4-FFF2-40B4-BE49-F238E27FC236}">
                <a16:creationId xmlns:a16="http://schemas.microsoft.com/office/drawing/2014/main" id="{0BA362E7-9E4C-3E7E-B48B-56AC5FA46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6" y="2200362"/>
            <a:ext cx="13697485" cy="5102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B18692-3542-9A5A-CDB8-7C7FE2F9EECD}"/>
              </a:ext>
            </a:extLst>
          </p:cNvPr>
          <p:cNvSpPr txBox="1"/>
          <p:nvPr/>
        </p:nvSpPr>
        <p:spPr>
          <a:xfrm>
            <a:off x="777240" y="488780"/>
            <a:ext cx="9692640" cy="1502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8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Flowchart Of User Query and Interactive chat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2058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491496"/>
            <a:ext cx="660665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Current Status &amp; Progress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529126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have successfully developed a robust prototype that demonstrates the core functionalities of the PDF Analyzer.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3466267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Rules-Based Semantic Chunking: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The system currently employs a rules-based approach for effective semantic chunking, providing reliable section identification.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4582120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Functional Summarization &amp; Chat: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Both document summarization and the interactive chat features are fully operational, offering immediate value to users.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569797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AI-Based Chunking Logic in Development: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Significant progress has been made on the advanced AI model designed for more adaptive and accurate chunking, which will be integrated soon.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F2C840-C86C-227C-299C-98D8179AC4E2}"/>
              </a:ext>
            </a:extLst>
          </p:cNvPr>
          <p:cNvSpPr txBox="1"/>
          <p:nvPr/>
        </p:nvSpPr>
        <p:spPr>
          <a:xfrm>
            <a:off x="4377690" y="2948940"/>
            <a:ext cx="108585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/>
              <a:t>THANK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9B753C-5EA3-4552-C444-6C65C51BBDC7}"/>
              </a:ext>
            </a:extLst>
          </p:cNvPr>
          <p:cNvSpPr txBox="1"/>
          <p:nvPr/>
        </p:nvSpPr>
        <p:spPr>
          <a:xfrm>
            <a:off x="12561570" y="7760970"/>
            <a:ext cx="221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By: Pratham Israni</a:t>
            </a:r>
          </a:p>
        </p:txBody>
      </p:sp>
    </p:spTree>
    <p:extLst>
      <p:ext uri="{BB962C8B-B14F-4D97-AF65-F5344CB8AC3E}">
        <p14:creationId xmlns:p14="http://schemas.microsoft.com/office/powerpoint/2010/main" val="58558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497</Words>
  <Application>Microsoft Office PowerPoint</Application>
  <PresentationFormat>Custom</PresentationFormat>
  <Paragraphs>44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Courier New</vt:lpstr>
      <vt:lpstr>Barlow Bold</vt:lpstr>
      <vt:lpstr>Arial</vt:lpstr>
      <vt:lpstr>Montserrat</vt:lpstr>
      <vt:lpstr>Segoe UI Variable Small Semibol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Lenovo</dc:creator>
  <cp:lastModifiedBy>pratham kumar</cp:lastModifiedBy>
  <cp:revision>3</cp:revision>
  <dcterms:created xsi:type="dcterms:W3CDTF">2025-06-29T13:12:50Z</dcterms:created>
  <dcterms:modified xsi:type="dcterms:W3CDTF">2025-06-29T13:29:39Z</dcterms:modified>
</cp:coreProperties>
</file>